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374" r:id="rId3"/>
    <p:sldId id="373" r:id="rId4"/>
    <p:sldId id="362" r:id="rId5"/>
    <p:sldId id="363" r:id="rId6"/>
    <p:sldId id="380" r:id="rId7"/>
    <p:sldId id="365" r:id="rId8"/>
    <p:sldId id="383" r:id="rId9"/>
    <p:sldId id="384" r:id="rId10"/>
    <p:sldId id="386" r:id="rId11"/>
    <p:sldId id="369" r:id="rId12"/>
    <p:sldId id="385" r:id="rId13"/>
    <p:sldId id="370" r:id="rId14"/>
    <p:sldId id="375" r:id="rId15"/>
    <p:sldId id="382" r:id="rId16"/>
    <p:sldId id="381" r:id="rId17"/>
    <p:sldId id="376" r:id="rId18"/>
    <p:sldId id="377" r:id="rId19"/>
    <p:sldId id="378" r:id="rId20"/>
    <p:sldId id="379" r:id="rId21"/>
    <p:sldId id="328" r:id="rId22"/>
    <p:sldId id="364" r:id="rId23"/>
    <p:sldId id="327" r:id="rId24"/>
    <p:sldId id="366" r:id="rId25"/>
    <p:sldId id="367" r:id="rId26"/>
    <p:sldId id="259" r:id="rId27"/>
    <p:sldId id="290" r:id="rId28"/>
    <p:sldId id="348" r:id="rId29"/>
    <p:sldId id="359" r:id="rId30"/>
    <p:sldId id="358" r:id="rId31"/>
    <p:sldId id="357" r:id="rId32"/>
    <p:sldId id="349" r:id="rId33"/>
    <p:sldId id="351" r:id="rId34"/>
    <p:sldId id="352" r:id="rId35"/>
    <p:sldId id="353" r:id="rId36"/>
    <p:sldId id="354" r:id="rId37"/>
    <p:sldId id="355" r:id="rId38"/>
    <p:sldId id="372" r:id="rId39"/>
    <p:sldId id="371" r:id="rId40"/>
    <p:sldId id="361" r:id="rId41"/>
    <p:sldId id="360" r:id="rId42"/>
    <p:sldId id="356" r:id="rId43"/>
    <p:sldId id="350" r:id="rId44"/>
    <p:sldId id="314" r:id="rId45"/>
    <p:sldId id="368" r:id="rId46"/>
    <p:sldId id="34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4"/>
            <p14:sldId id="373"/>
            <p14:sldId id="362"/>
            <p14:sldId id="363"/>
            <p14:sldId id="380"/>
            <p14:sldId id="365"/>
            <p14:sldId id="383"/>
            <p14:sldId id="384"/>
            <p14:sldId id="386"/>
            <p14:sldId id="369"/>
            <p14:sldId id="385"/>
            <p14:sldId id="370"/>
            <p14:sldId id="375"/>
            <p14:sldId id="382"/>
            <p14:sldId id="381"/>
            <p14:sldId id="376"/>
            <p14:sldId id="377"/>
            <p14:sldId id="378"/>
            <p14:sldId id="379"/>
            <p14:sldId id="328"/>
            <p14:sldId id="364"/>
            <p14:sldId id="327"/>
            <p14:sldId id="366"/>
            <p14:sldId id="367"/>
            <p14:sldId id="259"/>
            <p14:sldId id="290"/>
            <p14:sldId id="348"/>
            <p14:sldId id="359"/>
            <p14:sldId id="358"/>
            <p14:sldId id="357"/>
            <p14:sldId id="349"/>
            <p14:sldId id="351"/>
            <p14:sldId id="352"/>
            <p14:sldId id="353"/>
            <p14:sldId id="354"/>
            <p14:sldId id="355"/>
            <p14:sldId id="372"/>
            <p14:sldId id="371"/>
            <p14:sldId id="361"/>
            <p14:sldId id="360"/>
            <p14:sldId id="356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81E"/>
    <a:srgbClr val="FFD2A1"/>
    <a:srgbClr val="54834C"/>
    <a:srgbClr val="FF8631"/>
    <a:srgbClr val="FFEEC2"/>
    <a:srgbClr val="A9D18E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9942" autoAdjust="0"/>
  </p:normalViewPr>
  <p:slideViewPr>
    <p:cSldViewPr snapToGrid="0">
      <p:cViewPr varScale="1">
        <p:scale>
          <a:sx n="96" d="100"/>
          <a:sy n="96" d="100"/>
        </p:scale>
        <p:origin x="102" y="240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46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64-bit position</a:t>
            </a:r>
          </a:p>
          <a:p>
            <a:r>
              <a:rPr lang="en-US" dirty="0"/>
              <a:t>64-bit nonce</a:t>
            </a:r>
          </a:p>
          <a:p>
            <a:r>
              <a:rPr lang="en-US" dirty="0"/>
              <a:t>256-bit key</a:t>
            </a:r>
          </a:p>
          <a:p>
            <a:r>
              <a:rPr lang="en-US" dirty="0"/>
              <a:t>128-bit constant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"expand 32-byte k" in ASCII (i.e. the 4 words are "expa", "nd 3", "2-by", and "te k")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 bit</a:t>
            </a:r>
          </a:p>
          <a:p>
            <a:endParaRPr lang="en-US" dirty="0"/>
          </a:p>
          <a:p>
            <a:r>
              <a:rPr lang="en-US" dirty="0"/>
              <a:t>128 + 64 + 64 = 256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256 + 64 + 64 = 384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58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https://cr.yp.to/snuffle/salsafamily-20071225.pdf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"expa", "nd 3", "2-by", and "te k"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128-bit constant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384 + 128 = 521 bits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64-bit position</a:t>
            </a:r>
          </a:p>
          <a:p>
            <a:r>
              <a:rPr lang="en-US" dirty="0"/>
              <a:t>64-bit nonce</a:t>
            </a:r>
          </a:p>
          <a:p>
            <a:r>
              <a:rPr lang="en-US" dirty="0"/>
              <a:t>256-bit key</a:t>
            </a:r>
          </a:p>
          <a:p>
            <a:r>
              <a:rPr lang="en-US" dirty="0"/>
              <a:t>128-bit constant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"expand 32-byte k" in ASCII (i.e. the 4 words are "expa", "nd 3", "2-by", and "te k")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 bit</a:t>
            </a:r>
          </a:p>
          <a:p>
            <a:endParaRPr lang="en-US" dirty="0"/>
          </a:p>
          <a:p>
            <a:r>
              <a:rPr lang="en-US" dirty="0"/>
              <a:t>128 + 64 + 64 = 256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256 + 64 + 64 = 384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13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6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https://docs.microsoft.com/en-us/visualstudio/modeling/how-to-define-a-domain-specific-language?view=vs-2022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7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https://docs.microsoft.com/en-us/visualstudio/modeling/how-to-define-a-domain-specific-language?view=vs-2022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5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98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93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80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0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10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4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87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47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opdhsblobprod01.blob.core.windows.net/contents/4a6d75bb3af747de838e6ccc97c5d978/309f964a6f9276971ff7add234a54d02?skoid=2d004ef0-5468-4cd8-a5b7-14c04c6415bc&amp;sktid=975f013f-7f24-47e8-a7d3-abc4752bf346&amp;skt=2022-05-30T13%3A09%3A09Z&amp;ske=2022-06-06T13%3A14%3A09Z&amp;sks=b&amp;skv=2020-10-02&amp;sv=2020-08-04&amp;se=2022-05-31T17%3A02%3A37Z&amp;sr=b&amp;sp=r&amp;sig=cljRH%2Bl9uDqnz8%2B%2FNsJ9Ex%2FKvwe0wlArdNcvcr5Ik9Y%3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79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endParaRPr lang="en-US" dirty="0"/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3.svg"/><Relationship Id="rId9" Type="http://schemas.openxmlformats.org/officeDocument/2006/relationships/image" Target="../media/image5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reagile/threagile/blob/master/demo/example/threagile.ya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lwhiteman/living-threat-model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1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5.jpg"/><Relationship Id="rId10" Type="http://schemas.microsoft.com/office/2007/relationships/diagramDrawing" Target="../diagrams/drawing1.xml"/><Relationship Id="rId4" Type="http://schemas.openxmlformats.org/officeDocument/2006/relationships/image" Target="../media/image10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3738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i="1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5009324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John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Saturday, June 11,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ASP: Draw.io (Visual Code Plugin)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F06D8-481C-10F7-2D1D-ACEFD0C4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21" y="881149"/>
            <a:ext cx="5506310" cy="43589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281EAF-0B43-8920-7DD2-8FC6C0902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14" y="5375629"/>
            <a:ext cx="5828571" cy="876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9C7A9E-81D8-1AFC-3459-BC6B2A605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14" y="881149"/>
            <a:ext cx="5779802" cy="41911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Your Favorite TM Application?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927443"/>
            <a:ext cx="7750797" cy="4480201"/>
          </a:xfrm>
        </p:spPr>
        <p:txBody>
          <a:bodyPr wrap="square">
            <a:spAutoFit/>
          </a:bodyPr>
          <a:lstStyle/>
          <a:p>
            <a:r>
              <a:rPr lang="en-US" dirty="0"/>
              <a:t>We love the threat dragon!</a:t>
            </a:r>
          </a:p>
          <a:p>
            <a:endParaRPr lang="en-US" dirty="0"/>
          </a:p>
          <a:p>
            <a:r>
              <a:rPr lang="en-US" dirty="0"/>
              <a:t>Open Source </a:t>
            </a:r>
          </a:p>
          <a:p>
            <a:pPr lvl="1"/>
            <a:r>
              <a:rPr lang="en-US" dirty="0"/>
              <a:t>Goodwin/Gadsden/Reading et al. rock</a:t>
            </a:r>
          </a:p>
          <a:p>
            <a:endParaRPr lang="en-US" dirty="0"/>
          </a:p>
          <a:p>
            <a:r>
              <a:rPr lang="en-US" dirty="0"/>
              <a:t>Diagramming and text-based tools</a:t>
            </a:r>
          </a:p>
          <a:p>
            <a:endParaRPr lang="en-US" dirty="0"/>
          </a:p>
          <a:p>
            <a:r>
              <a:rPr lang="en-US" dirty="0"/>
              <a:t>Integrates threat models nicely into project repos</a:t>
            </a:r>
          </a:p>
          <a:p>
            <a:pPr lvl="1"/>
            <a:r>
              <a:rPr lang="en-US" dirty="0"/>
              <a:t>Small, text-based, machine-readable JSON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66" y="143680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58453" y="1319324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 - Simple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AF5B6-70AB-4F0D-B39C-4F6C452F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44" y="809899"/>
            <a:ext cx="4591788" cy="59166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39707-4F04-4128-9317-314C05A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14" y="5008914"/>
            <a:ext cx="6694980" cy="996170"/>
          </a:xfrm>
        </p:spPr>
        <p:txBody>
          <a:bodyPr wrap="square">
            <a:spAutoFit/>
          </a:bodyPr>
          <a:lstStyle/>
          <a:p>
            <a:r>
              <a:rPr lang="en-US" dirty="0"/>
              <a:t>Threat modeling starts with diagramming</a:t>
            </a:r>
          </a:p>
          <a:p>
            <a:r>
              <a:rPr lang="en-US" dirty="0"/>
              <a:t>Models saved a small, text-based JSON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6E96F-D72C-4F0F-AD0A-2AB44908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23" y="1535402"/>
            <a:ext cx="5971429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Context Example - CITATION.cff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8324A-26E4-4240-A2C3-5306A23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1" y="2043055"/>
            <a:ext cx="5485714" cy="3314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44A79-A6CB-42DA-BCC8-39221701E36F}"/>
              </a:ext>
            </a:extLst>
          </p:cNvPr>
          <p:cNvSpPr txBox="1"/>
          <p:nvPr/>
        </p:nvSpPr>
        <p:spPr>
          <a:xfrm>
            <a:off x="202277" y="5616059"/>
            <a:ext cx="550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[APA] </a:t>
            </a:r>
            <a:r>
              <a:rPr lang="en-US" dirty="0"/>
              <a:t>John, A., &amp; John, W. (2022). Living Threat Models (Version 1.0.0) [Computer software]. https://github.com/johnlwhiteman/living-threat-models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5944829" y="4761053"/>
            <a:ext cx="6121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[BibTex] </a:t>
            </a:r>
            <a:r>
              <a:rPr lang="en-US" dirty="0"/>
              <a:t>@software{John_Living_Threat_Models_2022,</a:t>
            </a:r>
          </a:p>
          <a:p>
            <a:r>
              <a:rPr lang="en-US" dirty="0"/>
              <a:t>author = {John, Andersen and John, Whiteman},</a:t>
            </a:r>
          </a:p>
          <a:p>
            <a:r>
              <a:rPr lang="en-US" dirty="0"/>
              <a:t>month = {6},</a:t>
            </a:r>
          </a:p>
          <a:p>
            <a:r>
              <a:rPr lang="en-US" dirty="0"/>
              <a:t>title = {{Living Threat Models}},</a:t>
            </a:r>
          </a:p>
          <a:p>
            <a:r>
              <a:rPr lang="en-US" dirty="0"/>
              <a:t>url = {https://github.com/johnlwhiteman/living-threat-models},</a:t>
            </a:r>
          </a:p>
          <a:p>
            <a:r>
              <a:rPr lang="en-US" dirty="0"/>
              <a:t>version = {1.0.0},</a:t>
            </a:r>
          </a:p>
          <a:p>
            <a:r>
              <a:rPr lang="en-US" dirty="0"/>
              <a:t>year = {2022}}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67792-CB3F-4F86-B18A-523B4FEE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1" y="907073"/>
            <a:ext cx="6303392" cy="901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99" y="975731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Languages for Data Exchange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1783914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138676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478139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3817602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253760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PlantUML, SQL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4617662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1" y="1577510"/>
            <a:ext cx="216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acceptance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1577510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294957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3" y="2953512"/>
            <a:ext cx="216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179458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294496"/>
            <a:ext cx="2514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syntax/parser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292974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GPL/DSL/Custom (hybrid)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 - Simple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39707-4F04-4128-9317-314C05A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14" y="5008914"/>
            <a:ext cx="6694980" cy="996170"/>
          </a:xfrm>
        </p:spPr>
        <p:txBody>
          <a:bodyPr wrap="square">
            <a:spAutoFit/>
          </a:bodyPr>
          <a:lstStyle/>
          <a:p>
            <a:r>
              <a:rPr lang="en-US" dirty="0"/>
              <a:t>Machine readable</a:t>
            </a:r>
          </a:p>
          <a:p>
            <a:r>
              <a:rPr lang="en-US" dirty="0"/>
              <a:t>Easy to retrieve the important bits</a:t>
            </a:r>
          </a:p>
        </p:txBody>
      </p:sp>
    </p:spTree>
    <p:extLst>
      <p:ext uri="{BB962C8B-B14F-4D97-AF65-F5344CB8AC3E}">
        <p14:creationId xmlns:p14="http://schemas.microsoft.com/office/powerpoint/2010/main" val="353483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164746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395167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313507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482756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699079" y="1974928"/>
            <a:ext cx="4655264" cy="33198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you know something about threat models (TM)</a:t>
            </a:r>
          </a:p>
          <a:p>
            <a:endParaRPr lang="en-US" dirty="0"/>
          </a:p>
          <a:p>
            <a:r>
              <a:rPr lang="en-US" dirty="0"/>
              <a:t>Not about a particular threat model methodology camp</a:t>
            </a:r>
          </a:p>
          <a:p>
            <a:endParaRPr lang="en-US" dirty="0"/>
          </a:p>
          <a:p>
            <a:r>
              <a:rPr lang="en-US" dirty="0"/>
              <a:t>Threat model tool agnostic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93FBBC-1C48-3E6C-F8C2-AC629F61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82" y="5039718"/>
            <a:ext cx="1106463" cy="13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Salsa20?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07F44-6823-4C99-8CD8-5913139C1E2F}"/>
              </a:ext>
            </a:extLst>
          </p:cNvPr>
          <p:cNvSpPr/>
          <p:nvPr/>
        </p:nvSpPr>
        <p:spPr>
          <a:xfrm>
            <a:off x="4304071" y="1321097"/>
            <a:ext cx="2964426" cy="2536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Salsa20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 Stream Cipher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AE208-6C63-49B1-BBA4-1AE8D184C745}"/>
              </a:ext>
            </a:extLst>
          </p:cNvPr>
          <p:cNvSpPr/>
          <p:nvPr/>
        </p:nvSpPr>
        <p:spPr>
          <a:xfrm>
            <a:off x="1245880" y="1277837"/>
            <a:ext cx="2179253" cy="60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128/256-bit Key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1C4AE-60E5-4F34-971B-7E392AC660D1}"/>
              </a:ext>
            </a:extLst>
          </p:cNvPr>
          <p:cNvSpPr/>
          <p:nvPr/>
        </p:nvSpPr>
        <p:spPr>
          <a:xfrm>
            <a:off x="1245879" y="2241220"/>
            <a:ext cx="2179253" cy="60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64-bit Nonce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92151C-7E60-4515-B395-1B25AC2BB4F3}"/>
              </a:ext>
            </a:extLst>
          </p:cNvPr>
          <p:cNvSpPr/>
          <p:nvPr/>
        </p:nvSpPr>
        <p:spPr>
          <a:xfrm>
            <a:off x="1245879" y="3247864"/>
            <a:ext cx="2179253" cy="60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64-bit Counter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4B7ADFF1-D221-4D49-9613-68E791BE41CC}"/>
              </a:ext>
            </a:extLst>
          </p:cNvPr>
          <p:cNvCxnSpPr>
            <a:stCxn id="6" idx="3"/>
          </p:cNvCxnSpPr>
          <p:nvPr/>
        </p:nvCxnSpPr>
        <p:spPr>
          <a:xfrm>
            <a:off x="3425133" y="1582815"/>
            <a:ext cx="878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21F618-F5B6-4BD3-9F9E-F22ED1901984}"/>
              </a:ext>
            </a:extLst>
          </p:cNvPr>
          <p:cNvCxnSpPr/>
          <p:nvPr/>
        </p:nvCxnSpPr>
        <p:spPr>
          <a:xfrm>
            <a:off x="3425133" y="2518986"/>
            <a:ext cx="878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8622AB-D947-46A4-B6F9-1C3D824E7BF0}"/>
              </a:ext>
            </a:extLst>
          </p:cNvPr>
          <p:cNvCxnSpPr/>
          <p:nvPr/>
        </p:nvCxnSpPr>
        <p:spPr>
          <a:xfrm>
            <a:off x="3439647" y="3542243"/>
            <a:ext cx="878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C743B25-5559-4C7F-9D4B-609EA83501DD}"/>
              </a:ext>
            </a:extLst>
          </p:cNvPr>
          <p:cNvSpPr/>
          <p:nvPr/>
        </p:nvSpPr>
        <p:spPr>
          <a:xfrm>
            <a:off x="8477033" y="3337618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K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397CBD-46C5-4524-AFF0-DE68CA4E851C}"/>
              </a:ext>
            </a:extLst>
          </p:cNvPr>
          <p:cNvSpPr/>
          <p:nvPr/>
        </p:nvSpPr>
        <p:spPr>
          <a:xfrm>
            <a:off x="8477033" y="2629235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K</a:t>
            </a:r>
            <a:r>
              <a:rPr lang="en-US" sz="2400" baseline="-25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867AB3-702E-425B-A671-D5F131912922}"/>
              </a:ext>
            </a:extLst>
          </p:cNvPr>
          <p:cNvSpPr/>
          <p:nvPr/>
        </p:nvSpPr>
        <p:spPr>
          <a:xfrm>
            <a:off x="8477033" y="4024050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K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19CB9-CDE5-4B7B-A4F5-E19891164F7E}"/>
              </a:ext>
            </a:extLst>
          </p:cNvPr>
          <p:cNvSpPr/>
          <p:nvPr/>
        </p:nvSpPr>
        <p:spPr>
          <a:xfrm>
            <a:off x="4813750" y="5013139"/>
            <a:ext cx="616923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CF2C71-F6B4-49F0-85DE-1A299DBB9BDB}"/>
              </a:ext>
            </a:extLst>
          </p:cNvPr>
          <p:cNvSpPr/>
          <p:nvPr/>
        </p:nvSpPr>
        <p:spPr>
          <a:xfrm>
            <a:off x="5873300" y="5013139"/>
            <a:ext cx="616923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278C9-12F0-4A97-A0A7-5A057DEF52DB}"/>
              </a:ext>
            </a:extLst>
          </p:cNvPr>
          <p:cNvSpPr/>
          <p:nvPr/>
        </p:nvSpPr>
        <p:spPr>
          <a:xfrm>
            <a:off x="6980950" y="5023202"/>
            <a:ext cx="616923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73EC8EB7-DB4A-48C6-9D64-B049FC127D7E}"/>
              </a:ext>
            </a:extLst>
          </p:cNvPr>
          <p:cNvGrpSpPr/>
          <p:nvPr/>
        </p:nvGrpSpPr>
        <p:grpSpPr>
          <a:xfrm>
            <a:off x="7268497" y="2589458"/>
            <a:ext cx="2973055" cy="2612288"/>
            <a:chOff x="7268497" y="2589458"/>
            <a:chExt cx="2973055" cy="261228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F22E26-3A01-4B96-94AD-437DE0F16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3576" y="4601497"/>
              <a:ext cx="616923" cy="600249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1AA16CC9-23A8-4F51-B857-9ED346F0E273}"/>
                </a:ext>
              </a:extLst>
            </p:cNvPr>
            <p:cNvGrpSpPr/>
            <p:nvPr/>
          </p:nvGrpSpPr>
          <p:grpSpPr>
            <a:xfrm>
              <a:off x="7268497" y="2589458"/>
              <a:ext cx="1083541" cy="2055823"/>
              <a:chOff x="7268497" y="2589458"/>
              <a:chExt cx="1083541" cy="2055823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7A13B33-0826-4360-ADC2-4345C76879D0}"/>
                  </a:ext>
                </a:extLst>
              </p:cNvPr>
              <p:cNvCxnSpPr>
                <a:stCxn id="4" idx="3"/>
              </p:cNvCxnSpPr>
              <p:nvPr/>
            </p:nvCxnSpPr>
            <p:spPr>
              <a:xfrm flipV="1">
                <a:off x="7268497" y="2589458"/>
                <a:ext cx="1083541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8ACAA6-C57A-4E63-BF95-14B6416BC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2037" y="2589458"/>
                <a:ext cx="0" cy="2055823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4F9FDF6C-A38E-424F-A46A-C4CF1A422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2394" y="4872191"/>
              <a:ext cx="1659158" cy="84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D2B56BC-F7F8-44E7-B49B-D72254A06E34}"/>
              </a:ext>
            </a:extLst>
          </p:cNvPr>
          <p:cNvSpPr/>
          <p:nvPr/>
        </p:nvSpPr>
        <p:spPr>
          <a:xfrm>
            <a:off x="9018505" y="5013139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2AA463-9A2A-4A04-BB1C-3F7945A9F192}"/>
              </a:ext>
            </a:extLst>
          </p:cNvPr>
          <p:cNvSpPr/>
          <p:nvPr/>
        </p:nvSpPr>
        <p:spPr>
          <a:xfrm rot="16200000">
            <a:off x="6490361" y="2309502"/>
            <a:ext cx="108354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512-bits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C8310A-C938-4326-98F8-77B0E103E9FA}"/>
              </a:ext>
            </a:extLst>
          </p:cNvPr>
          <p:cNvSpPr/>
          <p:nvPr/>
        </p:nvSpPr>
        <p:spPr>
          <a:xfrm rot="16200000">
            <a:off x="3797861" y="2242502"/>
            <a:ext cx="1511441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256/384 bits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EF0DB4-83F3-43F9-A6BA-28F5B9B83FD5}"/>
              </a:ext>
            </a:extLst>
          </p:cNvPr>
          <p:cNvSpPr/>
          <p:nvPr/>
        </p:nvSpPr>
        <p:spPr>
          <a:xfrm>
            <a:off x="7300948" y="2188332"/>
            <a:ext cx="1235591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Keystream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C47B461-5B7F-4875-BDDD-387E30B615AA}"/>
              </a:ext>
            </a:extLst>
          </p:cNvPr>
          <p:cNvSpPr/>
          <p:nvPr/>
        </p:nvSpPr>
        <p:spPr>
          <a:xfrm>
            <a:off x="4636055" y="4529971"/>
            <a:ext cx="1052828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Plaintext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63361B-0263-4663-B05D-7B5D96D82451}"/>
              </a:ext>
            </a:extLst>
          </p:cNvPr>
          <p:cNvSpPr/>
          <p:nvPr/>
        </p:nvSpPr>
        <p:spPr>
          <a:xfrm>
            <a:off x="9658107" y="4478833"/>
            <a:ext cx="1166890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Ciphertext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94F44E-0C3F-4B59-8FCF-EE294B61E971}"/>
              </a:ext>
            </a:extLst>
          </p:cNvPr>
          <p:cNvSpPr/>
          <p:nvPr/>
        </p:nvSpPr>
        <p:spPr>
          <a:xfrm>
            <a:off x="5693917" y="5644175"/>
            <a:ext cx="108354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512-bits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078D34-4818-45C8-A847-8E99D9DF115C}"/>
              </a:ext>
            </a:extLst>
          </p:cNvPr>
          <p:cNvCxnSpPr>
            <a:cxnSpLocks/>
          </p:cNvCxnSpPr>
          <p:nvPr/>
        </p:nvCxnSpPr>
        <p:spPr>
          <a:xfrm>
            <a:off x="4572000" y="4881240"/>
            <a:ext cx="35479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EEB5A57-14E4-4561-AABA-C94C791D2AB7}"/>
              </a:ext>
            </a:extLst>
          </p:cNvPr>
          <p:cNvSpPr/>
          <p:nvPr/>
        </p:nvSpPr>
        <p:spPr>
          <a:xfrm>
            <a:off x="9158012" y="3329076"/>
            <a:ext cx="108354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512-bits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3F9170C1-70CD-4289-A8AD-4A5704FF3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6721" y="4346723"/>
            <a:ext cx="1093696" cy="1093696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571EE8-EBE4-4BEA-84E8-57FD377A7EEC}"/>
              </a:ext>
            </a:extLst>
          </p:cNvPr>
          <p:cNvCxnSpPr>
            <a:cxnSpLocks/>
          </p:cNvCxnSpPr>
          <p:nvPr/>
        </p:nvCxnSpPr>
        <p:spPr>
          <a:xfrm>
            <a:off x="2281362" y="4046225"/>
            <a:ext cx="1322963" cy="774828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2D37603-C096-41B7-B6B5-6502BC1A3F8F}"/>
              </a:ext>
            </a:extLst>
          </p:cNvPr>
          <p:cNvSpPr/>
          <p:nvPr/>
        </p:nvSpPr>
        <p:spPr>
          <a:xfrm>
            <a:off x="2679277" y="4307723"/>
            <a:ext cx="719519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287872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51" grpId="0" animBg="1"/>
      <p:bldP spid="55" grpId="0" animBg="1"/>
      <p:bldP spid="60" grpId="0" animBg="1"/>
      <p:bldP spid="6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Salsa20 Functional Diagram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796279-3617-4710-9BF4-CAB6B0B16998}"/>
              </a:ext>
            </a:extLst>
          </p:cNvPr>
          <p:cNvGrpSpPr/>
          <p:nvPr/>
        </p:nvGrpSpPr>
        <p:grpSpPr>
          <a:xfrm>
            <a:off x="788703" y="1178728"/>
            <a:ext cx="10614594" cy="4500544"/>
            <a:chOff x="788703" y="1178728"/>
            <a:chExt cx="10614594" cy="450054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C3A5522-8BF4-4F33-B9EA-D9D14A2A86B0}"/>
                </a:ext>
              </a:extLst>
            </p:cNvPr>
            <p:cNvGrpSpPr/>
            <p:nvPr/>
          </p:nvGrpSpPr>
          <p:grpSpPr>
            <a:xfrm>
              <a:off x="788703" y="1178728"/>
              <a:ext cx="10614594" cy="4500544"/>
              <a:chOff x="788703" y="1120504"/>
              <a:chExt cx="10614594" cy="450054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C441377-1CF8-47A0-8F14-DDF4C9F5B77B}"/>
                  </a:ext>
                </a:extLst>
              </p:cNvPr>
              <p:cNvGrpSpPr/>
              <p:nvPr/>
            </p:nvGrpSpPr>
            <p:grpSpPr>
              <a:xfrm>
                <a:off x="788703" y="1120504"/>
                <a:ext cx="10614594" cy="4500544"/>
                <a:chOff x="1630348" y="1330926"/>
                <a:chExt cx="8874478" cy="3762742"/>
              </a:xfrm>
            </p:grpSpPr>
            <p:pic>
              <p:nvPicPr>
                <p:cNvPr id="17" name="Graphic 16" descr="Label">
                  <a:extLst>
                    <a:ext uri="{FF2B5EF4-FFF2-40B4-BE49-F238E27FC236}">
                      <a16:creationId xmlns:a16="http://schemas.microsoft.com/office/drawing/2014/main" id="{855DBB3E-AF0A-493E-A635-D3264E349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7573" y="4286314"/>
                  <a:ext cx="524149" cy="52414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9A108AB-32EF-45E0-AB20-D486B795D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17410" y="4225405"/>
                  <a:ext cx="616923" cy="600249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F5883F4-37BD-4279-A68B-384A36D0DDCD}"/>
                    </a:ext>
                  </a:extLst>
                </p:cNvPr>
                <p:cNvSpPr/>
                <p:nvPr/>
              </p:nvSpPr>
              <p:spPr>
                <a:xfrm>
                  <a:off x="5542384" y="2309218"/>
                  <a:ext cx="2282340" cy="110659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6FDB7DE-719D-46FA-BB5C-C44A57E4C0D2}"/>
                    </a:ext>
                  </a:extLst>
                </p:cNvPr>
                <p:cNvSpPr/>
                <p:nvPr/>
              </p:nvSpPr>
              <p:spPr>
                <a:xfrm>
                  <a:off x="3822125" y="1489279"/>
                  <a:ext cx="4176906" cy="202516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A932550-AB33-4D18-9E1B-5DD01F24DAC1}"/>
                    </a:ext>
                  </a:extLst>
                </p:cNvPr>
                <p:cNvSpPr/>
                <p:nvPr/>
              </p:nvSpPr>
              <p:spPr>
                <a:xfrm>
                  <a:off x="4665216" y="1908947"/>
                  <a:ext cx="3242435" cy="157209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346A45-1651-4919-A7B5-DC6F9BFD620D}"/>
                    </a:ext>
                  </a:extLst>
                </p:cNvPr>
                <p:cNvSpPr txBox="1"/>
                <p:nvPr/>
              </p:nvSpPr>
              <p:spPr>
                <a:xfrm>
                  <a:off x="3796768" y="1528008"/>
                  <a:ext cx="2010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Expansion Function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13867F-7C78-4FAE-A445-62C8C563CC37}"/>
                    </a:ext>
                  </a:extLst>
                </p:cNvPr>
                <p:cNvSpPr txBox="1"/>
                <p:nvPr/>
              </p:nvSpPr>
              <p:spPr>
                <a:xfrm>
                  <a:off x="4683969" y="1929106"/>
                  <a:ext cx="1524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Hash Function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AB4F81FF-6DD7-450D-A4BC-22D661CC5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6343" y="2533650"/>
                  <a:ext cx="35042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6590681-4614-444D-84D0-F17985B16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6343" y="1662401"/>
                  <a:ext cx="35042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58BF0701-77E6-4EC3-B41C-F6BADE9B66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6343" y="3378484"/>
                  <a:ext cx="35042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289064A4-5F43-4A41-90DE-E0A35691D301}"/>
                    </a:ext>
                  </a:extLst>
                </p:cNvPr>
                <p:cNvCxnSpPr>
                  <a:cxnSpLocks/>
                  <a:endCxn id="35" idx="1"/>
                </p:cNvCxnSpPr>
                <p:nvPr/>
              </p:nvCxnSpPr>
              <p:spPr>
                <a:xfrm>
                  <a:off x="8054340" y="4520861"/>
                  <a:ext cx="863070" cy="46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314C5F-31DF-4FC8-BFFA-B22E50E0BFFC}"/>
                    </a:ext>
                  </a:extLst>
                </p:cNvPr>
                <p:cNvSpPr txBox="1"/>
                <p:nvPr/>
              </p:nvSpPr>
              <p:spPr>
                <a:xfrm>
                  <a:off x="8440538" y="2961090"/>
                  <a:ext cx="7665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512 bits</a:t>
                  </a: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C6968FA-1B0A-4844-A7D6-2FF37A45F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25872" y="2523487"/>
                  <a:ext cx="22860" cy="168667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ED8A96B-BFEB-4EC1-B11A-F89D2AAFA541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>
                  <a:off x="3360616" y="3934455"/>
                  <a:ext cx="2622459" cy="5864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DACA078-92F5-48ED-81A6-BF9150C9458B}"/>
                    </a:ext>
                  </a:extLst>
                </p:cNvPr>
                <p:cNvSpPr/>
                <p:nvPr/>
              </p:nvSpPr>
              <p:spPr>
                <a:xfrm>
                  <a:off x="5435630" y="2279195"/>
                  <a:ext cx="2421077" cy="1173856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9FF38E-A6A2-46DD-B036-DFE2F50EFF6E}"/>
                    </a:ext>
                  </a:extLst>
                </p:cNvPr>
                <p:cNvSpPr txBox="1"/>
                <p:nvPr/>
              </p:nvSpPr>
              <p:spPr>
                <a:xfrm>
                  <a:off x="5435629" y="2307188"/>
                  <a:ext cx="24210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QuarterRound Function</a:t>
                  </a:r>
                </a:p>
              </p:txBody>
            </p:sp>
            <p:pic>
              <p:nvPicPr>
                <p:cNvPr id="55" name="Graphic 54" descr="Database">
                  <a:extLst>
                    <a:ext uri="{FF2B5EF4-FFF2-40B4-BE49-F238E27FC236}">
                      <a16:creationId xmlns:a16="http://schemas.microsoft.com/office/drawing/2014/main" id="{20FAC443-3631-49E4-859F-4F49E89FB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3075" y="406366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8873C2F-2497-4AD0-9515-00071E631AEE}"/>
                    </a:ext>
                  </a:extLst>
                </p:cNvPr>
                <p:cNvSpPr/>
                <p:nvPr/>
              </p:nvSpPr>
              <p:spPr>
                <a:xfrm>
                  <a:off x="1630348" y="1330926"/>
                  <a:ext cx="1815993" cy="609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128/256-bit Key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B123E11-906B-467D-A337-9E24B7F8AE5B}"/>
                    </a:ext>
                  </a:extLst>
                </p:cNvPr>
                <p:cNvSpPr/>
                <p:nvPr/>
              </p:nvSpPr>
              <p:spPr>
                <a:xfrm>
                  <a:off x="1630348" y="2207225"/>
                  <a:ext cx="1815993" cy="609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64-bit Nonce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7B8B46A-8374-4235-A9CE-3F5C7B56C6C8}"/>
                    </a:ext>
                  </a:extLst>
                </p:cNvPr>
                <p:cNvSpPr/>
                <p:nvPr/>
              </p:nvSpPr>
              <p:spPr>
                <a:xfrm>
                  <a:off x="1630348" y="3097757"/>
                  <a:ext cx="1815993" cy="609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64-bit Counter</a:t>
                  </a: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4ACD26E-7839-4DAB-87D0-D58734EE2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2427" y="2528984"/>
                  <a:ext cx="1256156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9837E07-1500-4599-86BE-95ECED653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8000" y="4520861"/>
                  <a:ext cx="966724" cy="466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Graphic 24" descr="Key">
                  <a:extLst>
                    <a:ext uri="{FF2B5EF4-FFF2-40B4-BE49-F238E27FC236}">
                      <a16:creationId xmlns:a16="http://schemas.microsoft.com/office/drawing/2014/main" id="{B264ECF1-6A6E-4ABA-AA32-77A260FB3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517068">
                  <a:off x="8684105" y="3218960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9F67D59-736B-4036-9B5A-FCCE9E5D4B63}"/>
                    </a:ext>
                  </a:extLst>
                </p:cNvPr>
                <p:cNvSpPr txBox="1"/>
                <p:nvPr/>
              </p:nvSpPr>
              <p:spPr>
                <a:xfrm>
                  <a:off x="7484946" y="4076786"/>
                  <a:ext cx="82476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/>
                    <a:t>512 bits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794234A-D376-492C-AE81-4858301B1258}"/>
                    </a:ext>
                  </a:extLst>
                </p:cNvPr>
                <p:cNvSpPr/>
                <p:nvPr/>
              </p:nvSpPr>
              <p:spPr>
                <a:xfrm>
                  <a:off x="7429820" y="4751448"/>
                  <a:ext cx="863070" cy="342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Plaintext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F4433B0-30A3-4C9C-8708-747D4F598488}"/>
                    </a:ext>
                  </a:extLst>
                </p:cNvPr>
                <p:cNvSpPr/>
                <p:nvPr/>
              </p:nvSpPr>
              <p:spPr>
                <a:xfrm>
                  <a:off x="9267509" y="3268867"/>
                  <a:ext cx="1052127" cy="342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Keystream</a:t>
                  </a: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6692090-A99D-4A64-B0DC-606E3B9F23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4333" y="4520861"/>
                  <a:ext cx="970493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DA2B9D1-9211-487B-A9CA-414C41B7964A}"/>
                    </a:ext>
                  </a:extLst>
                </p:cNvPr>
                <p:cNvSpPr/>
                <p:nvPr/>
              </p:nvSpPr>
              <p:spPr>
                <a:xfrm>
                  <a:off x="9442767" y="4751448"/>
                  <a:ext cx="970494" cy="342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Ciphertext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FDD0744-DD9B-4312-A6EC-CFB79B474D56}"/>
                  </a:ext>
                </a:extLst>
              </p:cNvPr>
              <p:cNvSpPr/>
              <p:nvPr/>
            </p:nvSpPr>
            <p:spPr>
              <a:xfrm>
                <a:off x="4067565" y="4414834"/>
                <a:ext cx="719519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Blocks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5D91D7F-BB73-4F5D-B096-AA2919198D1C}"/>
                </a:ext>
              </a:extLst>
            </p:cNvPr>
            <p:cNvGrpSpPr/>
            <p:nvPr/>
          </p:nvGrpSpPr>
          <p:grpSpPr>
            <a:xfrm>
              <a:off x="3474744" y="1894866"/>
              <a:ext cx="915316" cy="1475910"/>
              <a:chOff x="3808119" y="1894866"/>
              <a:chExt cx="863726" cy="147591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06AF6E-A705-41FD-B0F3-34CF4C46C315}"/>
                  </a:ext>
                </a:extLst>
              </p:cNvPr>
              <p:cNvSpPr/>
              <p:nvPr/>
            </p:nvSpPr>
            <p:spPr>
              <a:xfrm>
                <a:off x="3902059" y="2151681"/>
                <a:ext cx="6783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"expa"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42D1E7-4EF9-47EB-9556-50EE8AF04ACC}"/>
                  </a:ext>
                </a:extLst>
              </p:cNvPr>
              <p:cNvSpPr/>
              <p:nvPr/>
            </p:nvSpPr>
            <p:spPr>
              <a:xfrm>
                <a:off x="3909344" y="2443973"/>
                <a:ext cx="7236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"nd 3"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308DCBE-F232-4E9B-B8EE-4C07595D5E6C}"/>
                  </a:ext>
                </a:extLst>
              </p:cNvPr>
              <p:cNvSpPr/>
              <p:nvPr/>
            </p:nvSpPr>
            <p:spPr>
              <a:xfrm>
                <a:off x="3891815" y="2736265"/>
                <a:ext cx="7236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"2-by"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9478EF1-661F-4654-BCE3-0C8764158011}"/>
                  </a:ext>
                </a:extLst>
              </p:cNvPr>
              <p:cNvSpPr/>
              <p:nvPr/>
            </p:nvSpPr>
            <p:spPr>
              <a:xfrm>
                <a:off x="3874287" y="3028556"/>
                <a:ext cx="7236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"te k"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61E76AB-F7E5-4ADC-A825-2E8B37589A64}"/>
                  </a:ext>
                </a:extLst>
              </p:cNvPr>
              <p:cNvSpPr txBox="1"/>
              <p:nvPr/>
            </p:nvSpPr>
            <p:spPr>
              <a:xfrm>
                <a:off x="3808119" y="1894866"/>
                <a:ext cx="8637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u="sng" dirty="0"/>
                  <a:t>+128 bits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9536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How We Threat Model Today</a:t>
            </a:r>
          </a:p>
        </p:txBody>
      </p:sp>
    </p:spTree>
    <p:extLst>
      <p:ext uri="{BB962C8B-B14F-4D97-AF65-F5344CB8AC3E}">
        <p14:creationId xmlns:p14="http://schemas.microsoft.com/office/powerpoint/2010/main" val="407181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Domain Specific Language (DSL)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4995642" cy="2287806"/>
          </a:xfrm>
        </p:spPr>
        <p:txBody>
          <a:bodyPr wrap="square">
            <a:spAutoFit/>
          </a:bodyPr>
          <a:lstStyle/>
          <a:p>
            <a:r>
              <a:rPr lang="en-US" dirty="0"/>
              <a:t>Computer language focused on a particular application domain</a:t>
            </a:r>
          </a:p>
          <a:p>
            <a:endParaRPr lang="en-US" dirty="0"/>
          </a:p>
          <a:p>
            <a:r>
              <a:rPr lang="en-US" dirty="0"/>
              <a:t>Compact, machine readable, Turing complete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B7405B-5F3C-1511-17AF-F03839DCE8F1}"/>
              </a:ext>
            </a:extLst>
          </p:cNvPr>
          <p:cNvSpPr txBox="1">
            <a:spLocks/>
          </p:cNvSpPr>
          <p:nvPr/>
        </p:nvSpPr>
        <p:spPr>
          <a:xfrm>
            <a:off x="6727114" y="1795553"/>
            <a:ext cx="4995642" cy="22878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HTML (web)</a:t>
            </a:r>
          </a:p>
          <a:p>
            <a:pPr lvl="1"/>
            <a:r>
              <a:rPr lang="en-US" dirty="0"/>
              <a:t>SED / AWK / </a:t>
            </a:r>
            <a:r>
              <a:rPr lang="en-US" i="1" dirty="0"/>
              <a:t>Perl</a:t>
            </a:r>
            <a:r>
              <a:rPr lang="en-US" dirty="0"/>
              <a:t> (text) </a:t>
            </a:r>
          </a:p>
          <a:p>
            <a:pPr lvl="1"/>
            <a:r>
              <a:rPr lang="en-US" dirty="0"/>
              <a:t>SQL (database)</a:t>
            </a:r>
          </a:p>
          <a:p>
            <a:pPr lvl="1"/>
            <a:r>
              <a:rPr lang="en-US" dirty="0"/>
              <a:t>Verilog (hardware)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8DC0AA-DF45-EEEF-8B86-EB772798FE58}"/>
              </a:ext>
            </a:extLst>
          </p:cNvPr>
          <p:cNvSpPr txBox="1">
            <a:spLocks/>
          </p:cNvSpPr>
          <p:nvPr/>
        </p:nvSpPr>
        <p:spPr>
          <a:xfrm>
            <a:off x="6727114" y="4514483"/>
            <a:ext cx="4995642" cy="9320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Love:</a:t>
            </a:r>
          </a:p>
          <a:p>
            <a:pPr lvl="1"/>
            <a:r>
              <a:rPr lang="en-US" dirty="0"/>
              <a:t>DOT / Mermaid / PlantUML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69D513-8BFE-8354-174E-FF0E494FDF39}"/>
              </a:ext>
            </a:extLst>
          </p:cNvPr>
          <p:cNvSpPr txBox="1">
            <a:spLocks/>
          </p:cNvSpPr>
          <p:nvPr/>
        </p:nvSpPr>
        <p:spPr>
          <a:xfrm>
            <a:off x="567856" y="4005140"/>
            <a:ext cx="2379739" cy="24160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Portable</a:t>
            </a:r>
          </a:p>
          <a:p>
            <a:r>
              <a:rPr lang="en-US" dirty="0"/>
              <a:t>Meaningful errors</a:t>
            </a:r>
          </a:p>
          <a:p>
            <a:r>
              <a:rPr lang="en-US" dirty="0"/>
              <a:t>Text-based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FFB629-5E08-BAFA-7363-4AC8F848AAA0}"/>
              </a:ext>
            </a:extLst>
          </p:cNvPr>
          <p:cNvSpPr txBox="1">
            <a:spLocks/>
          </p:cNvSpPr>
          <p:nvPr/>
        </p:nvSpPr>
        <p:spPr>
          <a:xfrm>
            <a:off x="3291334" y="4005140"/>
            <a:ext cx="2379739" cy="22878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Something new to learn</a:t>
            </a:r>
          </a:p>
          <a:p>
            <a:r>
              <a:rPr lang="en-US" dirty="0"/>
              <a:t>Potential lack of adoption</a:t>
            </a:r>
          </a:p>
        </p:txBody>
      </p:sp>
    </p:spTree>
    <p:extLst>
      <p:ext uri="{BB962C8B-B14F-4D97-AF65-F5344CB8AC3E}">
        <p14:creationId xmlns:p14="http://schemas.microsoft.com/office/powerpoint/2010/main" val="223676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General Purpose Language (GPL)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5626756" cy="4996240"/>
          </a:xfrm>
        </p:spPr>
        <p:txBody>
          <a:bodyPr wrap="square">
            <a:spAutoFit/>
          </a:bodyPr>
          <a:lstStyle/>
          <a:p>
            <a:r>
              <a:rPr lang="en-US" dirty="0"/>
              <a:t>Computer language used across multiple application domains</a:t>
            </a:r>
          </a:p>
          <a:p>
            <a:endParaRPr lang="en-US" dirty="0"/>
          </a:p>
          <a:p>
            <a:r>
              <a:rPr lang="en-US" dirty="0"/>
              <a:t>Machine readable, Turing complete</a:t>
            </a:r>
          </a:p>
          <a:p>
            <a:endParaRPr lang="en-US" dirty="0"/>
          </a:p>
          <a:p>
            <a:r>
              <a:rPr lang="en-US" dirty="0"/>
              <a:t>Very focused, compact</a:t>
            </a:r>
          </a:p>
          <a:p>
            <a:endParaRPr lang="en-US" dirty="0"/>
          </a:p>
          <a:p>
            <a:r>
              <a:rPr lang="en-US" dirty="0"/>
              <a:t>Tools support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B7405B-5F3C-1511-17AF-F03839DCE8F1}"/>
              </a:ext>
            </a:extLst>
          </p:cNvPr>
          <p:cNvSpPr txBox="1">
            <a:spLocks/>
          </p:cNvSpPr>
          <p:nvPr/>
        </p:nvSpPr>
        <p:spPr>
          <a:xfrm>
            <a:off x="7316811" y="1268426"/>
            <a:ext cx="2795377" cy="13839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C/C++</a:t>
            </a:r>
          </a:p>
          <a:p>
            <a:pPr lvl="1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6823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Start with the Language, Not the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OWASP Threat Dragon</a:t>
            </a:r>
          </a:p>
          <a:p>
            <a:endParaRPr lang="en-US" dirty="0"/>
          </a:p>
          <a:p>
            <a:r>
              <a:rPr lang="en-US" dirty="0"/>
              <a:t>Threagile</a:t>
            </a:r>
          </a:p>
          <a:p>
            <a:endParaRPr lang="en-US" dirty="0"/>
          </a:p>
          <a:p>
            <a:r>
              <a:rPr lang="en-US" dirty="0"/>
              <a:t>Cairis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Lack a Domain Specific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Lot's of wonderful tools</a:t>
            </a:r>
          </a:p>
          <a:p>
            <a:endParaRPr lang="en-US" dirty="0"/>
          </a:p>
          <a:p>
            <a:r>
              <a:rPr lang="en-US" dirty="0"/>
              <a:t>None talk to each other</a:t>
            </a:r>
          </a:p>
          <a:p>
            <a:endParaRPr lang="en-US" dirty="0"/>
          </a:p>
          <a:p>
            <a:r>
              <a:rPr lang="en-US" dirty="0"/>
              <a:t>Cairis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DCFA22-881E-CDA2-9966-C38ADEED134A}"/>
              </a:ext>
            </a:extLst>
          </p:cNvPr>
          <p:cNvSpPr txBox="1">
            <a:spLocks/>
          </p:cNvSpPr>
          <p:nvPr/>
        </p:nvSpPr>
        <p:spPr>
          <a:xfrm>
            <a:off x="6710471" y="1268426"/>
            <a:ext cx="4606574" cy="35763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a TM Language</a:t>
            </a:r>
          </a:p>
          <a:p>
            <a:endParaRPr lang="en-US" dirty="0"/>
          </a:p>
          <a:p>
            <a:r>
              <a:rPr lang="en-US" dirty="0"/>
              <a:t>Make it Industry Standard</a:t>
            </a:r>
          </a:p>
          <a:p>
            <a:endParaRPr lang="en-US" dirty="0"/>
          </a:p>
          <a:p>
            <a:r>
              <a:rPr lang="en-US" dirty="0"/>
              <a:t>Let the parsers come later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GitHub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Lot's of wonderful tools</a:t>
            </a:r>
          </a:p>
          <a:p>
            <a:endParaRPr lang="en-US" dirty="0"/>
          </a:p>
          <a:p>
            <a:r>
              <a:rPr lang="en-US" dirty="0"/>
              <a:t>None talk to each other</a:t>
            </a:r>
          </a:p>
          <a:p>
            <a:endParaRPr lang="en-US" dirty="0"/>
          </a:p>
          <a:p>
            <a:r>
              <a:rPr lang="en-US" dirty="0"/>
              <a:t>Cairis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9137336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Start with initial check in</a:t>
            </a:r>
          </a:p>
          <a:p>
            <a:endParaRPr lang="en-US" dirty="0"/>
          </a:p>
          <a:p>
            <a:r>
              <a:rPr lang="en-US" dirty="0"/>
              <a:t>Pulls requests</a:t>
            </a:r>
          </a:p>
          <a:p>
            <a:endParaRPr lang="en-US" dirty="0"/>
          </a:p>
          <a:p>
            <a:r>
              <a:rPr lang="en-US" dirty="0"/>
              <a:t>Trigger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the Threat Model Like Source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9137336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Start with initial check in</a:t>
            </a:r>
          </a:p>
          <a:p>
            <a:endParaRPr lang="en-US" dirty="0"/>
          </a:p>
          <a:p>
            <a:r>
              <a:rPr lang="en-US" dirty="0"/>
              <a:t>Pulls requests</a:t>
            </a:r>
          </a:p>
          <a:p>
            <a:endParaRPr lang="en-US" dirty="0"/>
          </a:p>
          <a:p>
            <a:r>
              <a:rPr lang="en-US" dirty="0"/>
              <a:t>Trigger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5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a Dead Threat Model?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416081"/>
          </a:xfrm>
        </p:spPr>
        <p:txBody>
          <a:bodyPr wrap="square">
            <a:spAutoFit/>
          </a:bodyPr>
          <a:lstStyle/>
          <a:p>
            <a:r>
              <a:rPr lang="en-US" dirty="0"/>
              <a:t>Used to be alive</a:t>
            </a:r>
          </a:p>
          <a:p>
            <a:endParaRPr lang="en-US" dirty="0"/>
          </a:p>
          <a:p>
            <a:pPr lvl="1"/>
            <a:r>
              <a:rPr lang="en-US" dirty="0"/>
              <a:t>Now lacks life</a:t>
            </a:r>
          </a:p>
          <a:p>
            <a:endParaRPr lang="en-US" dirty="0"/>
          </a:p>
          <a:p>
            <a:pPr lvl="2"/>
            <a:r>
              <a:rPr lang="en-US" dirty="0"/>
              <a:t>Doesn't move</a:t>
            </a:r>
          </a:p>
          <a:p>
            <a:endParaRPr lang="en-US" dirty="0"/>
          </a:p>
          <a:p>
            <a:pPr lvl="3"/>
            <a:r>
              <a:rPr lang="en-US" dirty="0"/>
              <a:t>Starts to smell</a:t>
            </a:r>
          </a:p>
          <a:p>
            <a:endParaRPr lang="en-US" dirty="0"/>
          </a:p>
          <a:p>
            <a:pPr lvl="4"/>
            <a:r>
              <a:rPr lang="en-US" dirty="0"/>
              <a:t>Forgotten</a:t>
            </a:r>
          </a:p>
        </p:txBody>
      </p:sp>
    </p:spTree>
    <p:extLst>
      <p:ext uri="{BB962C8B-B14F-4D97-AF65-F5344CB8AC3E}">
        <p14:creationId xmlns:p14="http://schemas.microsoft.com/office/powerpoint/2010/main" val="29583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Threat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1512209"/>
          </a:xfrm>
        </p:spPr>
        <p:txBody>
          <a:bodyPr wrap="square">
            <a:spAutoFit/>
          </a:bodyPr>
          <a:lstStyle/>
          <a:p>
            <a:r>
              <a:rPr lang="en-US" dirty="0"/>
              <a:t>Create a PowerPoint slide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Notable Mentions - Threagile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5436706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Agile Threat Modeling Toolkit</a:t>
            </a:r>
          </a:p>
          <a:p>
            <a:pPr lvl="1"/>
            <a:r>
              <a:rPr lang="en-US" dirty="0"/>
              <a:t>Integrates into DevSecOps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Uses YAML (</a:t>
            </a:r>
            <a:r>
              <a:rPr lang="en-US" dirty="0">
                <a:hlinkClick r:id="rId3"/>
              </a:rPr>
              <a:t>example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Defines data and technical assets, security requirements, trust boundaries, risking tracking, ...</a:t>
            </a:r>
          </a:p>
          <a:p>
            <a:pPr lvl="1"/>
            <a:endParaRPr lang="en-US" dirty="0"/>
          </a:p>
          <a:p>
            <a:r>
              <a:rPr lang="en-US" dirty="0"/>
              <a:t>Nicely integrates into git repo</a:t>
            </a:r>
          </a:p>
          <a:p>
            <a:pPr lvl="1"/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6B4A-46C1-3DAA-569B-23D7103D0BD4}"/>
              </a:ext>
            </a:extLst>
          </p:cNvPr>
          <p:cNvSpPr txBox="1"/>
          <p:nvPr/>
        </p:nvSpPr>
        <p:spPr>
          <a:xfrm>
            <a:off x="2659828" y="823810"/>
            <a:ext cx="212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https://threagile.io/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3C1CD-5B9D-DD0B-38A1-385360D307CC}"/>
              </a:ext>
            </a:extLst>
          </p:cNvPr>
          <p:cNvSpPr txBox="1"/>
          <p:nvPr/>
        </p:nvSpPr>
        <p:spPr>
          <a:xfrm>
            <a:off x="5241663" y="823810"/>
            <a:ext cx="2934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https://github.com/threagile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0050C-06FA-94EE-E28A-3604E14A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17" y="1439605"/>
            <a:ext cx="5386140" cy="16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Tools Are Shiny Objects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threat mode?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83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Tower of Babel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8F31AF2E-E79E-539D-E8F8-13A0AF4B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86" y="1591153"/>
            <a:ext cx="1029148" cy="102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A1CBB4-2D30-B1B8-0AA4-1477DC11D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61" y="1634298"/>
            <a:ext cx="752381" cy="9428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811490-B307-6401-245D-74C9DE79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787" y="2948869"/>
            <a:ext cx="1283928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.tm7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08323B-AC9A-1062-906E-25C2B199C91E}"/>
              </a:ext>
            </a:extLst>
          </p:cNvPr>
          <p:cNvSpPr txBox="1">
            <a:spLocks/>
          </p:cNvSpPr>
          <p:nvPr/>
        </p:nvSpPr>
        <p:spPr>
          <a:xfrm>
            <a:off x="1280306" y="2948869"/>
            <a:ext cx="1283928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.json</a:t>
            </a:r>
          </a:p>
        </p:txBody>
      </p:sp>
    </p:spTree>
    <p:extLst>
      <p:ext uri="{BB962C8B-B14F-4D97-AF65-F5344CB8AC3E}">
        <p14:creationId xmlns:p14="http://schemas.microsoft.com/office/powerpoint/2010/main" val="1104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GitHub</a:t>
            </a:r>
            <a:r>
              <a:rPr lang="en-US" sz="2200" dirty="0"/>
              <a:t>. Retrieved May 31, 2022, from </a:t>
            </a:r>
            <a:r>
              <a:rPr lang="en-US" sz="2200" dirty="0">
                <a:hlinkClick r:id="rId3"/>
              </a:rPr>
              <a:t>https://github.com/johnlwhiteman/living-threat-models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83" y="1169087"/>
            <a:ext cx="7484952" cy="1771767"/>
          </a:xfrm>
        </p:spPr>
        <p:txBody>
          <a:bodyPr wrap="square">
            <a:spAutoFit/>
          </a:bodyPr>
          <a:lstStyle/>
          <a:p>
            <a:r>
              <a:rPr lang="en-US" dirty="0"/>
              <a:t>[JW]: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497" y="1142265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787068" y="3550938"/>
            <a:ext cx="7887286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[JA]: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adoption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83" y="3917147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3120271" y="5868670"/>
            <a:ext cx="860934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Fundamentally, we are trying to solve the same problem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52" y="2508274"/>
            <a:ext cx="1408333" cy="8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 So Does the Risk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10271334" y="4751000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0B41CB-5238-BD8E-9BCF-E4EDED1BBD9A}"/>
              </a:ext>
            </a:extLst>
          </p:cNvPr>
          <p:cNvGrpSpPr/>
          <p:nvPr/>
        </p:nvGrpSpPr>
        <p:grpSpPr>
          <a:xfrm>
            <a:off x="9413792" y="319410"/>
            <a:ext cx="2386551" cy="2836143"/>
            <a:chOff x="9612240" y="294224"/>
            <a:chExt cx="2141119" cy="25444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D2EDB8-DBA8-48B2-A4B9-5432B503C573}"/>
                </a:ext>
              </a:extLst>
            </p:cNvPr>
            <p:cNvGrpSpPr/>
            <p:nvPr/>
          </p:nvGrpSpPr>
          <p:grpSpPr>
            <a:xfrm>
              <a:off x="9612240" y="294224"/>
              <a:ext cx="2141119" cy="1817794"/>
              <a:chOff x="6813399" y="1200029"/>
              <a:chExt cx="2300140" cy="199570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54F56-A6E1-4061-8F44-180F4AC4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2908" y="1833710"/>
                <a:ext cx="1221123" cy="136202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A118B-0E92-462D-8E19-3C47F24F1F30}"/>
                  </a:ext>
                </a:extLst>
              </p:cNvPr>
              <p:cNvSpPr txBox="1"/>
              <p:nvPr/>
            </p:nvSpPr>
            <p:spPr>
              <a:xfrm>
                <a:off x="6813399" y="1200029"/>
                <a:ext cx="2300140" cy="6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Tombstone Threat Model Process (TTMP)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EFBD1C-7364-F23D-2DF8-1F3018B4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57826" y="2015026"/>
              <a:ext cx="1422407" cy="82367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1554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20CA07-86DB-1651-3A15-919168E6D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86" y="4215131"/>
            <a:ext cx="1177447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536602A-2BFD-EB74-F8E3-E1B3F79D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94" y="4122897"/>
            <a:ext cx="1342034" cy="12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F567E-61DA-5FBB-A4A4-1D5B9C68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5385" y="4169014"/>
            <a:ext cx="966918" cy="118689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55C351-758C-D192-C14C-3A881570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90" y="4215131"/>
            <a:ext cx="1177447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173B0-392B-32C2-41E2-C2AA4F51AD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0460" y="4060345"/>
            <a:ext cx="1818593" cy="1404230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5801983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53B1A7A5-3146-ABC1-FF6D-89039AA3F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209" y="4175824"/>
            <a:ext cx="1173273" cy="117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12324</TotalTime>
  <Words>2455</Words>
  <Application>Microsoft Office PowerPoint</Application>
  <PresentationFormat>Widescreen</PresentationFormat>
  <Paragraphs>466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Times</vt:lpstr>
      <vt:lpstr>Office Theme</vt:lpstr>
      <vt:lpstr>PowerPoint Presentation</vt:lpstr>
      <vt:lpstr>About This Presentation</vt:lpstr>
      <vt:lpstr>John S. Andersen</vt:lpstr>
      <vt:lpstr>John L. Whiteman</vt:lpstr>
      <vt:lpstr>About Us</vt:lpstr>
      <vt:lpstr>When Apps Evolve So Does the Risk</vt:lpstr>
      <vt:lpstr>Typical TM Workflow</vt:lpstr>
      <vt:lpstr>All Threat Models Should Be Machine Readable</vt:lpstr>
      <vt:lpstr>Typical TM Storage</vt:lpstr>
      <vt:lpstr>ASP: Draw.io (Visual Code Plugin)</vt:lpstr>
      <vt:lpstr>What Is Your Favorite TM Application?</vt:lpstr>
      <vt:lpstr>OWASP Threat Dragon</vt:lpstr>
      <vt:lpstr>OWASP Threat Dragon - Simple Example</vt:lpstr>
      <vt:lpstr>Context Example - CITATION.cff</vt:lpstr>
      <vt:lpstr>Languages for Data Exchange</vt:lpstr>
      <vt:lpstr>OWASP Threat Dragon - Simple Example</vt:lpstr>
      <vt:lpstr>Intentionally Vulnerable Threat Models</vt:lpstr>
      <vt:lpstr>Intentionally Vulnerable Threat Models</vt:lpstr>
      <vt:lpstr>Intentionally Vulnerable Threat Models</vt:lpstr>
      <vt:lpstr>Treat Threat Models Like Source Code</vt:lpstr>
      <vt:lpstr>Things That We Think Need Attention</vt:lpstr>
      <vt:lpstr>Where Are the Threat Models?</vt:lpstr>
      <vt:lpstr>Treat Threat Models Like Source Code</vt:lpstr>
      <vt:lpstr>A Git Workflow - LTM as a Branch</vt:lpstr>
      <vt:lpstr>Another Git Workflow - LTM Included</vt:lpstr>
      <vt:lpstr>What is Salsa20?</vt:lpstr>
      <vt:lpstr>Salsa20 Functional Diagram</vt:lpstr>
      <vt:lpstr>How We Threat Model Today</vt:lpstr>
      <vt:lpstr>Domain Specific Language (DSL)</vt:lpstr>
      <vt:lpstr>Meta Attack Language (MAL)</vt:lpstr>
      <vt:lpstr>General Purpose Language (GPL)</vt:lpstr>
      <vt:lpstr>Start with the Language, Not the Tool</vt:lpstr>
      <vt:lpstr>We Lack a Domain Specific Language</vt:lpstr>
      <vt:lpstr>GitHub </vt:lpstr>
      <vt:lpstr>Scan</vt:lpstr>
      <vt:lpstr>Treat the Threat Model Like Source Code </vt:lpstr>
      <vt:lpstr>What IS a Dead Threat Model?</vt:lpstr>
      <vt:lpstr>Typical Threat Model</vt:lpstr>
      <vt:lpstr>It All Starts with the REPO</vt:lpstr>
      <vt:lpstr>Notable Mentions - Threagile</vt:lpstr>
      <vt:lpstr>Tools Are Shiny Objects</vt:lpstr>
      <vt:lpstr>Tower of Babel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202</cp:revision>
  <dcterms:created xsi:type="dcterms:W3CDTF">2021-08-18T04:30:54Z</dcterms:created>
  <dcterms:modified xsi:type="dcterms:W3CDTF">2022-06-05T04:02:46Z</dcterms:modified>
</cp:coreProperties>
</file>